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8"/>
  </p:notesMasterIdLst>
  <p:handoutMasterIdLst>
    <p:handoutMasterId r:id="rId39"/>
  </p:handoutMasterIdLst>
  <p:sldIdLst>
    <p:sldId id="256" r:id="rId16"/>
    <p:sldId id="369" r:id="rId17"/>
    <p:sldId id="372" r:id="rId18"/>
    <p:sldId id="393" r:id="rId19"/>
    <p:sldId id="406" r:id="rId20"/>
    <p:sldId id="531" r:id="rId21"/>
    <p:sldId id="453" r:id="rId22"/>
    <p:sldId id="375" r:id="rId23"/>
    <p:sldId id="449" r:id="rId24"/>
    <p:sldId id="514" r:id="rId25"/>
    <p:sldId id="376" r:id="rId26"/>
    <p:sldId id="552" r:id="rId27"/>
    <p:sldId id="553" r:id="rId28"/>
    <p:sldId id="554" r:id="rId29"/>
    <p:sldId id="555" r:id="rId30"/>
    <p:sldId id="556" r:id="rId31"/>
    <p:sldId id="549" r:id="rId32"/>
    <p:sldId id="513" r:id="rId33"/>
    <p:sldId id="489" r:id="rId34"/>
    <p:sldId id="550" r:id="rId35"/>
    <p:sldId id="551" r:id="rId36"/>
    <p:sldId id="490" r:id="rId3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64D74"/>
    <a:srgbClr val="003399"/>
    <a:srgbClr val="0099CC"/>
    <a:srgbClr val="FF0000"/>
    <a:srgbClr val="006666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6" autoAdjust="0"/>
    <p:restoredTop sz="86371" autoAdjust="0"/>
  </p:normalViewPr>
  <p:slideViewPr>
    <p:cSldViewPr>
      <p:cViewPr>
        <p:scale>
          <a:sx n="100" d="100"/>
          <a:sy n="100" d="100"/>
        </p:scale>
        <p:origin x="312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5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5" y="4715632"/>
            <a:ext cx="5332779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5429265"/>
            <a:ext cx="5461207" cy="57150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Madrid, 19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2014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1472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21</a:t>
            </a:r>
            <a:r>
              <a:rPr lang="en-GB" sz="4000" b="1" kern="0" baseline="30000" dirty="0" smtClean="0">
                <a:cs typeface="+mn-cs"/>
              </a:rPr>
              <a:t>st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S</a:t>
            </a:r>
            <a:r>
              <a:rPr lang="en-GB" sz="4000" b="1" kern="0" dirty="0" smtClean="0">
                <a:cs typeface="+mn-cs"/>
              </a:rPr>
              <a:t>G </a:t>
            </a:r>
            <a:r>
              <a:rPr lang="en-GB" sz="4000" b="1" kern="0" dirty="0">
                <a:cs typeface="+mn-cs"/>
              </a:rPr>
              <a:t>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341" y="1700809"/>
            <a:ext cx="1427050" cy="686172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54" y="1700807"/>
            <a:ext cx="1321256" cy="672455"/>
          </a:xfrm>
          <a:prstGeom prst="rect">
            <a:avLst/>
          </a:prstGeom>
          <a:noFill/>
        </p:spPr>
      </p:pic>
      <p:pic>
        <p:nvPicPr>
          <p:cNvPr id="7" name="6 Imagen" descr="\\IRATI\aplics\LOGOS\CNMC\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939" y="1700807"/>
            <a:ext cx="1440160" cy="69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0" y="76470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141277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marL="444500" lvl="1" indent="-444500">
              <a:buFont typeface="Wingdings" pitchFamily="2" charset="2"/>
              <a:buChar char="q"/>
            </a:pPr>
            <a:r>
              <a:rPr lang="en-GB" altLang="en-US" dirty="0" smtClean="0"/>
              <a:t>The ACER </a:t>
            </a:r>
            <a:r>
              <a:rPr lang="en-GB" altLang="en-US" b="1" dirty="0" smtClean="0"/>
              <a:t>Monitoring Report on CMP implementation </a:t>
            </a:r>
            <a:r>
              <a:rPr lang="en-GB" altLang="en-US" dirty="0" smtClean="0"/>
              <a:t>is in process, according to </a:t>
            </a:r>
            <a:r>
              <a:rPr lang="es-ES" dirty="0" smtClean="0"/>
              <a:t>CE </a:t>
            </a:r>
            <a:r>
              <a:rPr lang="es-ES" dirty="0" err="1" smtClean="0"/>
              <a:t>Decision</a:t>
            </a:r>
            <a:r>
              <a:rPr lang="es-ES" dirty="0" smtClean="0"/>
              <a:t> of 24 </a:t>
            </a:r>
            <a:r>
              <a:rPr lang="es-ES" dirty="0" err="1" smtClean="0"/>
              <a:t>August</a:t>
            </a:r>
            <a:r>
              <a:rPr lang="es-ES" dirty="0" smtClean="0"/>
              <a:t> 2012 </a:t>
            </a:r>
            <a:r>
              <a:rPr lang="en-GB" altLang="en-US" dirty="0" smtClean="0"/>
              <a:t>:</a:t>
            </a:r>
          </a:p>
          <a:p>
            <a:pPr marL="901700" lvl="2" indent="-444500">
              <a:buFont typeface="Wingdings" pitchFamily="2" charset="2"/>
              <a:buChar char="ü"/>
            </a:pPr>
            <a:r>
              <a:rPr lang="en-GB" altLang="en-US" sz="1600" dirty="0" smtClean="0"/>
              <a:t>To check the legal implementation of CMPs (implementation deadline was 1 Oct 2013)</a:t>
            </a:r>
          </a:p>
          <a:p>
            <a:pPr marL="901700" lvl="2" indent="-444500">
              <a:buFont typeface="Wingdings" pitchFamily="2" charset="2"/>
              <a:buChar char="ü"/>
            </a:pPr>
            <a:r>
              <a:rPr lang="en-GB" altLang="en-US" sz="1600" dirty="0" smtClean="0"/>
              <a:t>To receive TSO data on contractual congestions and occurrences for each applied CMP, that resulted in an offer of capacity, in order to elaborated the </a:t>
            </a:r>
            <a:r>
              <a:rPr lang="en-GB" altLang="en-US" sz="1600" b="1" dirty="0" smtClean="0"/>
              <a:t>ACER Congestion Report </a:t>
            </a:r>
            <a:r>
              <a:rPr lang="en-GB" altLang="en-US" sz="1600" dirty="0" smtClean="0"/>
              <a:t>– the publication is expected by the end of February.</a:t>
            </a:r>
          </a:p>
          <a:p>
            <a:pPr marL="444500" lvl="1" indent="-444500"/>
            <a:endParaRPr lang="en-GB" dirty="0" smtClean="0">
              <a:solidFill>
                <a:srgbClr val="FF0000"/>
              </a:solidFill>
            </a:endParaRPr>
          </a:p>
          <a:p>
            <a:pPr marL="444500" lvl="1" indent="-444500">
              <a:buFont typeface="Wingdings" pitchFamily="2" charset="2"/>
              <a:buChar char="q"/>
              <a:defRPr/>
            </a:pPr>
            <a:r>
              <a:rPr lang="en-GB" altLang="en-US" dirty="0" smtClean="0"/>
              <a:t>For those objectives, an online survey was launched by ACER/TF CAM:</a:t>
            </a:r>
          </a:p>
          <a:p>
            <a:pPr marL="444500" lvl="1" indent="-444500">
              <a:buFont typeface="Wingdings" pitchFamily="2" charset="2"/>
              <a:buChar char="q"/>
              <a:defRPr/>
            </a:pPr>
            <a:endParaRPr lang="en-GB" altLang="en-US" dirty="0" smtClean="0"/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TSOs answer the questions by mid February.</a:t>
            </a:r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NRAs will review the answers and complete their part by the end of February.</a:t>
            </a:r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The responses will be analysed and evaluated.</a:t>
            </a:r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The Report on CMP implementation will be finished by May/June.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755576" y="764704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264D74"/>
                </a:solidFill>
              </a:rPr>
              <a:t>IV. </a:t>
            </a:r>
            <a:r>
              <a:rPr lang="en-GB" sz="2400" dirty="0" smtClean="0"/>
              <a:t>Developing hub-to-hub trading in the South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95536" y="1988840"/>
            <a:ext cx="7819232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IV.1. </a:t>
            </a:r>
            <a:r>
              <a:rPr lang="en-GB" dirty="0" smtClean="0"/>
              <a:t>Iberian Gas Hub: update on the study on models for integration of the Spanish and Portuguese gas markets (for information by Regulators)</a:t>
            </a:r>
            <a:endParaRPr lang="en-US" sz="2000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0" y="3645024"/>
          <a:ext cx="8572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656184"/>
                <a:gridCol w="1224136"/>
                <a:gridCol w="1299752"/>
              </a:tblGrid>
              <a:tr h="26415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8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5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Hub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NRAs-TSOs-stakeholders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Jan.2013 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Dec. 2013</a:t>
                      </a:r>
                      <a:endParaRPr lang="en-US" sz="1800" dirty="0" smtClean="0">
                        <a:solidFill>
                          <a:srgbClr val="264D74"/>
                        </a:solidFill>
                      </a:endParaRPr>
                    </a:p>
                    <a:p>
                      <a:pPr algn="ctr"/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5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Hub-to-hub</a:t>
                      </a:r>
                      <a:r>
                        <a:rPr lang="en-US" sz="1800" kern="1200" baseline="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gas trading in the region</a:t>
                      </a:r>
                      <a:endParaRPr lang="en-U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NRAs-TSOs-stakeholders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Jan.2014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Dec.2014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 noChangeArrowheads="1"/>
          </p:cNvSpPr>
          <p:nvPr/>
        </p:nvSpPr>
        <p:spPr bwMode="auto">
          <a:xfrm>
            <a:off x="827584" y="692696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424614" cy="4425950"/>
          </a:xfrm>
        </p:spPr>
        <p:txBody>
          <a:bodyPr/>
          <a:lstStyle/>
          <a:p>
            <a:pPr algn="just">
              <a:buNone/>
            </a:pPr>
            <a:r>
              <a:rPr lang="en-US" sz="2000" b="1" dirty="0" smtClean="0"/>
              <a:t>0. GENERAL OBJECTIVE</a:t>
            </a:r>
          </a:p>
          <a:p>
            <a:pPr algn="just">
              <a:buNone/>
            </a:pPr>
            <a:endParaRPr lang="en-US" sz="1600" dirty="0" smtClean="0"/>
          </a:p>
          <a:p>
            <a:pPr algn="just"/>
            <a:r>
              <a:rPr lang="en-US" sz="1800" dirty="0" smtClean="0"/>
              <a:t>In order to assess the feasibility for the development of a gas hub, the study analyzes different aspects of the current gas market situation in Spain and Portugal, including prices in the gas market, as the most important factors.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The study covers </a:t>
            </a:r>
            <a:r>
              <a:rPr lang="en-US" sz="2000" b="1" dirty="0" smtClean="0">
                <a:solidFill>
                  <a:srgbClr val="003399"/>
                </a:solidFill>
              </a:rPr>
              <a:t>three different models for Iberian gas market integration</a:t>
            </a:r>
            <a:r>
              <a:rPr lang="en-US" sz="1800" dirty="0" smtClean="0"/>
              <a:t>, comparing the advantages and disadvantages for each model.</a:t>
            </a:r>
          </a:p>
          <a:p>
            <a:pPr algn="just"/>
            <a:endParaRPr lang="en-US" sz="1600" dirty="0" smtClean="0"/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1600" dirty="0" smtClean="0"/>
              <a:t>	</a:t>
            </a:r>
            <a:r>
              <a:rPr lang="en-US" sz="2000" b="1" dirty="0" smtClean="0">
                <a:solidFill>
                  <a:srgbClr val="003399"/>
                </a:solidFill>
              </a:rPr>
              <a:t>Market Area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Trading Region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Market with Implicit Capacity Allocation</a:t>
            </a:r>
            <a:r>
              <a:rPr lang="en-US" sz="1800" b="1" dirty="0" smtClean="0">
                <a:solidFill>
                  <a:srgbClr val="003399"/>
                </a:solidFill>
              </a:rPr>
              <a:t>.</a:t>
            </a:r>
            <a:endParaRPr lang="es-ES" sz="1800" b="1" dirty="0" smtClean="0">
              <a:solidFill>
                <a:srgbClr val="003399"/>
              </a:solidFill>
            </a:endParaRPr>
          </a:p>
          <a:p>
            <a:pPr lvl="1">
              <a:buNone/>
            </a:pPr>
            <a:endParaRPr lang="es-ES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340768"/>
            <a:ext cx="7837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/>
              <a:t>1. The Market Area Model (full integration)</a:t>
            </a:r>
            <a:endParaRPr lang="es-ES" sz="2000" b="1" dirty="0"/>
          </a:p>
        </p:txBody>
      </p:sp>
      <p:sp>
        <p:nvSpPr>
          <p:cNvPr id="13" name="AutoShape 170"/>
          <p:cNvSpPr>
            <a:spLocks noChangeArrowheads="1"/>
          </p:cNvSpPr>
          <p:nvPr/>
        </p:nvSpPr>
        <p:spPr bwMode="auto">
          <a:xfrm>
            <a:off x="1263970" y="2067718"/>
            <a:ext cx="2067358" cy="1895351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</a:t>
            </a:r>
          </a:p>
        </p:txBody>
      </p:sp>
      <p:sp>
        <p:nvSpPr>
          <p:cNvPr id="14" name="Rectangle 171"/>
          <p:cNvSpPr>
            <a:spLocks noChangeArrowheads="1"/>
          </p:cNvSpPr>
          <p:nvPr/>
        </p:nvSpPr>
        <p:spPr bwMode="auto">
          <a:xfrm>
            <a:off x="1227457" y="1844824"/>
            <a:ext cx="2139677" cy="2261120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5" name="Rectangle 172"/>
          <p:cNvSpPr>
            <a:spLocks noChangeArrowheads="1"/>
          </p:cNvSpPr>
          <p:nvPr/>
        </p:nvSpPr>
        <p:spPr bwMode="auto">
          <a:xfrm>
            <a:off x="1227457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6" name="Rectangle 173"/>
          <p:cNvSpPr>
            <a:spLocks noChangeArrowheads="1"/>
          </p:cNvSpPr>
          <p:nvPr/>
        </p:nvSpPr>
        <p:spPr bwMode="auto">
          <a:xfrm>
            <a:off x="3459482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17" name="AutoShape 174"/>
          <p:cNvSpPr>
            <a:spLocks noChangeArrowheads="1"/>
          </p:cNvSpPr>
          <p:nvPr/>
        </p:nvSpPr>
        <p:spPr bwMode="auto">
          <a:xfrm>
            <a:off x="1331640" y="4581128"/>
            <a:ext cx="4276209" cy="2032892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AB</a:t>
            </a:r>
          </a:p>
        </p:txBody>
      </p:sp>
      <p:sp>
        <p:nvSpPr>
          <p:cNvPr id="18" name="Rectangle 175"/>
          <p:cNvSpPr>
            <a:spLocks noChangeArrowheads="1"/>
          </p:cNvSpPr>
          <p:nvPr/>
        </p:nvSpPr>
        <p:spPr bwMode="auto">
          <a:xfrm>
            <a:off x="56353" y="5088906"/>
            <a:ext cx="998307" cy="959766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Cross-border market area</a:t>
            </a:r>
          </a:p>
        </p:txBody>
      </p:sp>
      <p:sp>
        <p:nvSpPr>
          <p:cNvPr id="19" name="Rectangle 176"/>
          <p:cNvSpPr>
            <a:spLocks noChangeArrowheads="1"/>
          </p:cNvSpPr>
          <p:nvPr/>
        </p:nvSpPr>
        <p:spPr bwMode="auto">
          <a:xfrm>
            <a:off x="54766" y="2568625"/>
            <a:ext cx="998306" cy="959767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National market area</a:t>
            </a:r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2100582" y="5625479"/>
            <a:ext cx="1069052" cy="479127"/>
            <a:chOff x="1941" y="2115"/>
            <a:chExt cx="680" cy="317"/>
          </a:xfrm>
        </p:grpSpPr>
        <p:sp>
          <p:nvSpPr>
            <p:cNvPr id="22" name="Line 179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3" name="Line 180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4" name="Line 181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1503682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26" name="Text Box 183"/>
          <p:cNvSpPr txBox="1">
            <a:spLocks noChangeArrowheads="1"/>
          </p:cNvSpPr>
          <p:nvPr/>
        </p:nvSpPr>
        <p:spPr bwMode="auto">
          <a:xfrm>
            <a:off x="3807145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184"/>
          <p:cNvGrpSpPr>
            <a:grpSpLocks/>
          </p:cNvGrpSpPr>
          <p:nvPr/>
        </p:nvGrpSpPr>
        <p:grpSpPr bwMode="auto">
          <a:xfrm flipH="1">
            <a:off x="3613470" y="5625479"/>
            <a:ext cx="1069052" cy="479127"/>
            <a:chOff x="1941" y="2115"/>
            <a:chExt cx="680" cy="317"/>
          </a:xfrm>
        </p:grpSpPr>
        <p:sp>
          <p:nvSpPr>
            <p:cNvPr id="28" name="Line 185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30" name="Line 187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grpSp>
        <p:nvGrpSpPr>
          <p:cNvPr id="5" name="Group 188"/>
          <p:cNvGrpSpPr>
            <a:grpSpLocks/>
          </p:cNvGrpSpPr>
          <p:nvPr/>
        </p:nvGrpSpPr>
        <p:grpSpPr bwMode="auto">
          <a:xfrm>
            <a:off x="3035620" y="5068513"/>
            <a:ext cx="784495" cy="547143"/>
            <a:chOff x="2530" y="1958"/>
            <a:chExt cx="499" cy="362"/>
          </a:xfrm>
        </p:grpSpPr>
        <p:sp>
          <p:nvSpPr>
            <p:cNvPr id="32" name="Rectangle 189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6" name="Group 190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7" name="Group 191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37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8" name="Line 193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35" name="Line 194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36" name="Line 195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39" name="Line 196"/>
          <p:cNvSpPr>
            <a:spLocks noChangeShapeType="1"/>
          </p:cNvSpPr>
          <p:nvPr/>
        </p:nvSpPr>
        <p:spPr bwMode="auto">
          <a:xfrm>
            <a:off x="130842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0" name="Line 197"/>
          <p:cNvSpPr>
            <a:spLocks noChangeShapeType="1"/>
          </p:cNvSpPr>
          <p:nvPr/>
        </p:nvSpPr>
        <p:spPr bwMode="auto">
          <a:xfrm flipH="1">
            <a:off x="382937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3" name="Text Box 200"/>
          <p:cNvSpPr txBox="1">
            <a:spLocks noChangeArrowheads="1"/>
          </p:cNvSpPr>
          <p:nvPr/>
        </p:nvSpPr>
        <p:spPr bwMode="auto">
          <a:xfrm>
            <a:off x="1506857" y="3557127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44" name="Line 201"/>
          <p:cNvSpPr>
            <a:spLocks noChangeShapeType="1"/>
          </p:cNvSpPr>
          <p:nvPr/>
        </p:nvSpPr>
        <p:spPr bwMode="auto">
          <a:xfrm>
            <a:off x="2306957" y="2920265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5" name="Line 202"/>
          <p:cNvSpPr>
            <a:spLocks noChangeShapeType="1"/>
          </p:cNvSpPr>
          <p:nvPr/>
        </p:nvSpPr>
        <p:spPr bwMode="auto">
          <a:xfrm rot="1800000">
            <a:off x="2092996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6" name="Line 203"/>
          <p:cNvSpPr>
            <a:spLocks noChangeShapeType="1"/>
          </p:cNvSpPr>
          <p:nvPr/>
        </p:nvSpPr>
        <p:spPr bwMode="auto">
          <a:xfrm rot="19800000" flipH="1">
            <a:off x="2539968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8" name="Group 204"/>
          <p:cNvGrpSpPr>
            <a:grpSpLocks/>
          </p:cNvGrpSpPr>
          <p:nvPr/>
        </p:nvGrpSpPr>
        <p:grpSpPr bwMode="auto">
          <a:xfrm>
            <a:off x="1911670" y="2485651"/>
            <a:ext cx="784495" cy="547143"/>
            <a:chOff x="2530" y="1958"/>
            <a:chExt cx="499" cy="362"/>
          </a:xfrm>
        </p:grpSpPr>
        <p:sp>
          <p:nvSpPr>
            <p:cNvPr id="48" name="Rectangle 205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9" name="Group 206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0" name="Group 207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5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54" name="Line 209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51" name="Line 210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52" name="Line 211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55" name="Line 212"/>
          <p:cNvSpPr>
            <a:spLocks noChangeShapeType="1"/>
          </p:cNvSpPr>
          <p:nvPr/>
        </p:nvSpPr>
        <p:spPr bwMode="auto">
          <a:xfrm>
            <a:off x="124333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6" name="Line 213"/>
          <p:cNvSpPr>
            <a:spLocks noChangeShapeType="1"/>
          </p:cNvSpPr>
          <p:nvPr/>
        </p:nvSpPr>
        <p:spPr bwMode="auto">
          <a:xfrm flipH="1">
            <a:off x="268478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9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3635896" y="1772816"/>
            <a:ext cx="5256584" cy="2369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GB" sz="1400" b="1" u="sng" dirty="0" smtClean="0"/>
              <a:t>Features</a:t>
            </a:r>
          </a:p>
          <a:p>
            <a:pPr lvl="0"/>
            <a:r>
              <a:rPr lang="en-GB" sz="1400" dirty="0" smtClean="0"/>
              <a:t>The adjacent transmission and distribution networks situated in the same geographical area (and well interconnected) are </a:t>
            </a:r>
            <a:r>
              <a:rPr lang="en-GB" sz="1400" b="1" u="sng" dirty="0" smtClean="0"/>
              <a:t>forged into a single entry/exit system.</a:t>
            </a:r>
          </a:p>
          <a:p>
            <a:pPr lvl="0"/>
            <a:r>
              <a:rPr lang="en-US" sz="1400" dirty="0" smtClean="0"/>
              <a:t>The market area includes all gas transmission and distribution systems of participating countries (one single market area).</a:t>
            </a:r>
          </a:p>
          <a:p>
            <a:pPr lvl="0"/>
            <a:r>
              <a:rPr lang="en-US" sz="1400" dirty="0" smtClean="0"/>
              <a:t>The market area enables a single wholesale market with a </a:t>
            </a:r>
            <a:r>
              <a:rPr lang="en-US" sz="1400" b="1" u="sng" dirty="0" smtClean="0"/>
              <a:t>single virtual point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smtClean="0"/>
              <a:t>The market region has a </a:t>
            </a:r>
            <a:r>
              <a:rPr lang="en-US" sz="1400" b="1" u="sng" dirty="0" smtClean="0"/>
              <a:t>single balancing system </a:t>
            </a:r>
            <a:r>
              <a:rPr lang="en-US" sz="1400" dirty="0" smtClean="0"/>
              <a:t>(with a single balancing entity and balancing rules). </a:t>
            </a:r>
            <a:endParaRPr lang="en-GB" sz="1400" dirty="0" smtClean="0"/>
          </a:p>
        </p:txBody>
      </p:sp>
      <p:sp>
        <p:nvSpPr>
          <p:cNvPr id="49" name="3 Título"/>
          <p:cNvSpPr txBox="1">
            <a:spLocks noChangeArrowheads="1"/>
          </p:cNvSpPr>
          <p:nvPr/>
        </p:nvSpPr>
        <p:spPr bwMode="auto">
          <a:xfrm>
            <a:off x="827584" y="54868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628800"/>
            <a:ext cx="8053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/>
              <a:t>2. The Trading Region Model (full integration, except balancing) </a:t>
            </a:r>
            <a:endParaRPr lang="es-ES" sz="2000" b="1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51520" y="2440977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483545" y="2440977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34070" y="2801339"/>
            <a:ext cx="4246562" cy="1055688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Trading Region AB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322957" y="3993552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A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2554982" y="3993552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B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24645" y="3736377"/>
            <a:ext cx="1079500" cy="936625"/>
            <a:chOff x="1941" y="2115"/>
            <a:chExt cx="680" cy="317"/>
          </a:xfrm>
        </p:grpSpPr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38857" y="4685702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751832" y="4685702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 flipH="1">
            <a:off x="2637532" y="3736377"/>
            <a:ext cx="1079500" cy="936625"/>
            <a:chOff x="1941" y="2115"/>
            <a:chExt cx="680" cy="317"/>
          </a:xfrm>
        </p:grpSpPr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332482" y="3304577"/>
            <a:ext cx="1719263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 flipH="1">
            <a:off x="2843907" y="3304577"/>
            <a:ext cx="1736725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059682" y="3187102"/>
            <a:ext cx="792163" cy="574675"/>
            <a:chOff x="2530" y="1958"/>
            <a:chExt cx="499" cy="362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2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0" name="Line 52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27" name="Line 53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4932040" y="2276872"/>
            <a:ext cx="3960440" cy="3947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  <a:p>
            <a:pPr>
              <a:spcBef>
                <a:spcPct val="22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GB" sz="1800" b="1" u="sng" dirty="0" smtClean="0"/>
              <a:t>Features:</a:t>
            </a:r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adjacent transmission and distribution networks that are situated in the same geographical area and that are well interconnected are</a:t>
            </a:r>
            <a:r>
              <a:rPr lang="en-GB" sz="1600" b="1" u="sng" dirty="0" smtClean="0"/>
              <a:t> forged into a single entry/exit system with a single virtual point</a:t>
            </a:r>
            <a:r>
              <a:rPr lang="en-GB" sz="1600" dirty="0" smtClean="0"/>
              <a:t>. </a:t>
            </a: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Trading Region has </a:t>
            </a:r>
            <a:r>
              <a:rPr lang="en-US" sz="1600" b="1" u="sng" dirty="0" smtClean="0"/>
              <a:t>two end-user balancing zones</a:t>
            </a:r>
            <a:r>
              <a:rPr lang="en-US" sz="1600" dirty="0" smtClean="0"/>
              <a:t>. T</a:t>
            </a:r>
            <a:r>
              <a:rPr lang="en-GB" sz="1600" dirty="0" smtClean="0"/>
              <a:t>he</a:t>
            </a:r>
            <a:r>
              <a:rPr lang="en-US" sz="1600" dirty="0" smtClean="0"/>
              <a:t> balancing in each end-user zone is performed according to the respective national rules (imbalances are managed by the national balancing entities).</a:t>
            </a:r>
            <a:endParaRPr lang="es-ES" sz="1600" dirty="0" smtClean="0"/>
          </a:p>
        </p:txBody>
      </p:sp>
      <p:sp>
        <p:nvSpPr>
          <p:cNvPr id="32" name="3 Título"/>
          <p:cNvSpPr txBox="1">
            <a:spLocks noChangeArrowheads="1"/>
          </p:cNvSpPr>
          <p:nvPr/>
        </p:nvSpPr>
        <p:spPr bwMode="auto">
          <a:xfrm>
            <a:off x="827584" y="620688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340768"/>
            <a:ext cx="8125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/>
              <a:t>3. Common Wholesale market with implicit allocation of capacity</a:t>
            </a:r>
            <a:endParaRPr lang="es-ES" sz="2000" b="1" dirty="0"/>
          </a:p>
        </p:txBody>
      </p: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3275856" y="2116821"/>
            <a:ext cx="5724128" cy="3832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GB" sz="1800" b="1" u="sng" dirty="0" smtClean="0"/>
              <a:t>Features:</a:t>
            </a:r>
            <a:endParaRPr lang="en-GB" sz="2000" b="1" dirty="0" smtClean="0">
              <a:latin typeface="+mj-lt"/>
              <a:cs typeface="+mj-cs"/>
            </a:endParaRP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r>
              <a:rPr lang="en-US" sz="1600" dirty="0" smtClean="0"/>
              <a:t>A certain amount of the interconnection capacity is reserved for implicit allocation.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In this model, </a:t>
            </a:r>
            <a:r>
              <a:rPr lang="en-US" sz="1600" b="1" u="sng" dirty="0" smtClean="0"/>
              <a:t>gas trade and allocation capacity are assigned simultaneously via a gas exchange </a:t>
            </a:r>
            <a:r>
              <a:rPr lang="en-US" sz="1600" dirty="0" smtClean="0"/>
              <a:t>(or a gas trading platform).</a:t>
            </a:r>
          </a:p>
          <a:p>
            <a:pPr>
              <a:buNone/>
            </a:pPr>
            <a:endParaRPr lang="es-ES" sz="1600" dirty="0" smtClean="0"/>
          </a:p>
          <a:p>
            <a:r>
              <a:rPr lang="en-US" sz="1600" dirty="0" smtClean="0"/>
              <a:t>The implicit allocation mechanism will allocate cross-border capacity on the basis of the bids and offers to buy and sell gas on a functioning gas exchange on either side of the border. Thus, capacity allocation (and gas flow) will follow the market signals. </a:t>
            </a:r>
            <a:endParaRPr lang="es-ES" sz="1600" dirty="0" smtClean="0"/>
          </a:p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212976"/>
            <a:ext cx="216024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Market participants make “bids” and “offers” for buying or selling of gas </a:t>
            </a:r>
            <a:endParaRPr lang="en-US" sz="12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7544" y="1772816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Interconnection capacity is being reserved for implicit allocation</a:t>
            </a:r>
            <a:endParaRPr lang="en-US" sz="12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95536" y="4797152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The  implicit mechanism matches those bids and offer with the highest price differences</a:t>
            </a:r>
            <a:endParaRPr lang="en-US" sz="1200" b="1" dirty="0"/>
          </a:p>
        </p:txBody>
      </p:sp>
      <p:sp>
        <p:nvSpPr>
          <p:cNvPr id="12" name="11 Flecha derecha"/>
          <p:cNvSpPr/>
          <p:nvPr/>
        </p:nvSpPr>
        <p:spPr>
          <a:xfrm rot="5400000">
            <a:off x="1230142" y="2751438"/>
            <a:ext cx="526559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35496" y="5733256"/>
            <a:ext cx="302433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Capacity is automatically assigned once a trade is made until cross-border capacity is sold out or prices have converged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5400000">
            <a:off x="1194137" y="4299610"/>
            <a:ext cx="598567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3 Título"/>
          <p:cNvSpPr txBox="1">
            <a:spLocks noChangeArrowheads="1"/>
          </p:cNvSpPr>
          <p:nvPr/>
        </p:nvSpPr>
        <p:spPr bwMode="auto">
          <a:xfrm>
            <a:off x="755576" y="54868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65801" cy="569243"/>
          </a:xfrm>
        </p:spPr>
        <p:txBody>
          <a:bodyPr/>
          <a:lstStyle/>
          <a:p>
            <a:r>
              <a:rPr lang="en-US" sz="2000" b="1" dirty="0" smtClean="0"/>
              <a:t>4. Preliminary evaluation of the models</a:t>
            </a:r>
            <a:endParaRPr lang="en-US" sz="20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2140224"/>
          <a:ext cx="8151440" cy="4241104"/>
        </p:xfrm>
        <a:graphic>
          <a:graphicData uri="http://schemas.openxmlformats.org/drawingml/2006/table">
            <a:tbl>
              <a:tblPr/>
              <a:tblGrid>
                <a:gridCol w="2462808"/>
                <a:gridCol w="2448272"/>
                <a:gridCol w="3240360"/>
              </a:tblGrid>
              <a:tr h="5581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Market Area</a:t>
                      </a:r>
                      <a:r>
                        <a:rPr lang="en-US" sz="1600" b="1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Model</a:t>
                      </a: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Trading Region Model </a:t>
                      </a:r>
                      <a:endParaRPr lang="en-US" sz="1600" noProof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Wholesale market with implicit allocation of capacity</a:t>
                      </a:r>
                      <a:endParaRPr lang="en-US" sz="1600" b="1" kern="1200" noProof="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56859"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 (implementation will take many years).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considered a long term objective for the Iberian Market.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 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Co-habitation of one single virtual point with two </a:t>
                      </a: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end-user balancing zones (possibly with different balancing rules) is really a challenge</a:t>
                      </a: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applied with limited interconnection capacity (the markets will decouple when the interconnection capacity is fully used).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require a high level on harmonization of national legislations (implementation can be faster).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 directly promote market liquidity in the common Iberian gas hub.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first step for the Iberian gas market integration.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9525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3 Título"/>
          <p:cNvSpPr txBox="1">
            <a:spLocks noChangeArrowheads="1"/>
          </p:cNvSpPr>
          <p:nvPr/>
        </p:nvSpPr>
        <p:spPr bwMode="auto">
          <a:xfrm>
            <a:off x="755576" y="620688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755576" y="764704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264D74"/>
                </a:solidFill>
              </a:rPr>
              <a:t>V. </a:t>
            </a:r>
            <a:r>
              <a:rPr lang="en-GB" sz="2400" dirty="0" smtClean="0"/>
              <a:t>Next NC implementation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67544" y="2060848"/>
            <a:ext cx="781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V.1. </a:t>
            </a:r>
            <a:r>
              <a:rPr lang="en-GB" dirty="0" smtClean="0"/>
              <a:t>Balancing and Interoperability: implementation priorities (for information by TSOs)</a:t>
            </a:r>
            <a:endParaRPr lang="en-U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915816" y="2348880"/>
            <a:ext cx="17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(for discussion)</a:t>
            </a:r>
          </a:p>
          <a:p>
            <a:endParaRPr lang="en-GB" dirty="0" smtClean="0"/>
          </a:p>
          <a:p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755576" y="692697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5" y="3068960"/>
          <a:ext cx="8500554" cy="311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593"/>
                <a:gridCol w="1642272"/>
                <a:gridCol w="1213855"/>
                <a:gridCol w="12888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8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Regular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update and publication in CEER website of project status of OS 2013 and 2015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TSOs-NRAs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Dec. (yearly)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Jun. (yearly)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Arial"/>
                          <a:ea typeface="Times New Roman"/>
                          <a:cs typeface="Arial"/>
                        </a:rPr>
                        <a:t>Drafting </a:t>
                      </a: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of the South Regional Investment Plan 2012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Jul. 2011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Jan. 2012 (COMPLETED)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Arial"/>
                          <a:ea typeface="Times New Roman"/>
                          <a:cs typeface="Arial"/>
                        </a:rPr>
                        <a:t>Feedback </a:t>
                      </a: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to ENTSO-G on contents and methodology of the regional investment plan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NRAs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Jan. 2012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Jul. 2012 (COMPLETED)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Input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to ENTSO-G for the Community-wide TYNDP 2013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Jan.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Apr.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Creation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of a working group in the region in order to test the process  of PCI identification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NRAs -TSOs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Mar.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March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Drafting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of the South Regional Investment Plan 2014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Jan.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Apr. 2014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67544" y="1772816"/>
            <a:ext cx="781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/>
            <a:r>
              <a:rPr lang="en-GB" dirty="0" smtClean="0"/>
              <a:t>VI.1 2013 South Gas Regional Investment Plan (GRIP)</a:t>
            </a:r>
            <a:endParaRPr lang="es-ES" dirty="0" smtClean="0"/>
          </a:p>
          <a:p>
            <a:r>
              <a:rPr lang="en-GB" dirty="0" smtClean="0"/>
              <a:t>VI.2 Regulators’ opinion on 2013 GRIP</a:t>
            </a: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V.1. </a:t>
            </a:r>
            <a:r>
              <a:rPr lang="en-GB" sz="2400" dirty="0" smtClean="0"/>
              <a:t>2013 South Gas Regional Investment Plan (GRIP)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64502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TSOs)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27584" y="76470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5432149" cy="50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844824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VI.2. </a:t>
            </a:r>
            <a:r>
              <a:rPr lang="en-GB" sz="2400" dirty="0" smtClean="0"/>
              <a:t>Regulators’ opinion on 2013 GRIP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64502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Regulators)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27584" y="76470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412776"/>
            <a:ext cx="8424936" cy="487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VI.2. </a:t>
            </a:r>
            <a:r>
              <a:rPr lang="en-GB" sz="2400" dirty="0" smtClean="0"/>
              <a:t>Regulators’ opinion on 2013 GRIP</a:t>
            </a:r>
          </a:p>
          <a:p>
            <a:pPr marL="628650" indent="-4476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The Draft </a:t>
            </a:r>
            <a:r>
              <a:rPr lang="en-GB" dirty="0" smtClean="0"/>
              <a:t>2013 South </a:t>
            </a:r>
            <a:r>
              <a:rPr lang="en-US" dirty="0" smtClean="0"/>
              <a:t>GRIP was submitted to </a:t>
            </a:r>
            <a:r>
              <a:rPr lang="en-US" b="1" dirty="0" smtClean="0"/>
              <a:t>Public Consultation until 20 Jan 2014.</a:t>
            </a:r>
          </a:p>
          <a:p>
            <a:pPr marL="628650" indent="-4476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Regulators in the Region adopted their Opinion on 30 Jan:</a:t>
            </a:r>
          </a:p>
          <a:p>
            <a:pPr marL="1438275" lvl="2" indent="-523875">
              <a:buFont typeface="Wingdings" pitchFamily="2" charset="2"/>
              <a:buChar char="q"/>
            </a:pPr>
            <a:r>
              <a:rPr lang="en-US" b="1" dirty="0" smtClean="0"/>
              <a:t>General comments</a:t>
            </a:r>
            <a:endParaRPr lang="es-ES" dirty="0" smtClean="0"/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Data on demand and regional supplies are referred to 2011 (updated with 2012 is recommended).</a:t>
            </a:r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Some wording clarifications and sources references in figures/tables. </a:t>
            </a:r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Consistency in the scenarios considered: further description.</a:t>
            </a:r>
          </a:p>
          <a:p>
            <a:pPr marL="1438275" lvl="2" indent="-523875">
              <a:buFont typeface="Wingdings" pitchFamily="2" charset="2"/>
              <a:buChar char="q"/>
            </a:pPr>
            <a:r>
              <a:rPr lang="en-US" b="1" dirty="0" smtClean="0"/>
              <a:t>Demand forecast</a:t>
            </a:r>
            <a:endParaRPr lang="es-ES" dirty="0" smtClean="0"/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Welcome the revision of the demand forecast taking into account the current economic situation in the Region. </a:t>
            </a:r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It would be useful to have a clear picture on the overall demand trends. </a:t>
            </a:r>
            <a:endParaRPr lang="es-ES" sz="1600" dirty="0" smtClean="0"/>
          </a:p>
          <a:p>
            <a:pPr marL="1438275" lvl="2" indent="-523875">
              <a:buFont typeface="Wingdings" pitchFamily="2" charset="2"/>
              <a:buChar char="q"/>
            </a:pPr>
            <a:r>
              <a:rPr lang="en-US" b="1" dirty="0" smtClean="0"/>
              <a:t>Comments on: </a:t>
            </a:r>
            <a:r>
              <a:rPr lang="en-US" dirty="0" smtClean="0"/>
              <a:t>Supply, Infrastructure, Capacity Subscription (data revision is advisable) and Economic aspects (more data on cost of the foreseen projects)</a:t>
            </a:r>
            <a:r>
              <a:rPr lang="en-US" i="1" dirty="0" smtClean="0"/>
              <a:t> </a:t>
            </a:r>
            <a:endParaRPr lang="es-ES" dirty="0" smtClean="0"/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27584" y="76470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5517232"/>
            <a:ext cx="763284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1600" b="1" dirty="0" err="1" smtClean="0"/>
              <a:t>Next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meetings</a:t>
            </a:r>
            <a:r>
              <a:rPr lang="es-ES" sz="16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IG meeting: </a:t>
            </a:r>
            <a:r>
              <a:rPr lang="en-US" sz="1600" b="1" dirty="0" smtClean="0"/>
              <a:t>28 March  - </a:t>
            </a:r>
            <a:r>
              <a:rPr lang="en-US" sz="1600" b="1" dirty="0" err="1" smtClean="0"/>
              <a:t>telco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IG meeting: </a:t>
            </a:r>
            <a:r>
              <a:rPr lang="en-US" sz="1600" b="1" dirty="0" smtClean="0"/>
              <a:t>30 April  - </a:t>
            </a:r>
            <a:r>
              <a:rPr lang="en-US" sz="1600" b="1" dirty="0" err="1" smtClean="0"/>
              <a:t>telco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SG meeting: </a:t>
            </a:r>
            <a:r>
              <a:rPr lang="en-US" sz="1600" b="1" dirty="0" smtClean="0"/>
              <a:t>21 May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6024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VII.	AOB and next meetings - 2014</a:t>
            </a:r>
            <a:endParaRPr lang="es-ES" sz="2800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7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17487" t="89792" r="28089" b="679"/>
          <a:stretch>
            <a:fillRect/>
          </a:stretch>
        </p:blipFill>
        <p:spPr bwMode="auto">
          <a:xfrm>
            <a:off x="1835696" y="4941168"/>
            <a:ext cx="612068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1291531" cy="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2" y="4077072"/>
          <a:ext cx="8568954" cy="241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0109"/>
                <a:gridCol w="1362244"/>
                <a:gridCol w="1256854"/>
                <a:gridCol w="1379747"/>
              </a:tblGrid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Area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Responsible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Starting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Deadline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56685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OSP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France-Spain: annual allocation of short-term capacities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Nov. (yearly)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Dec. (yearly)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35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latin typeface="Arial"/>
                          <a:ea typeface="Times New Roman"/>
                          <a:cs typeface="Arial"/>
                        </a:rPr>
                        <a:t>CAM </a:t>
                      </a: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harmonisation proposal </a:t>
                      </a:r>
                      <a:r>
                        <a:rPr lang="en-GB" sz="1200" b="0" dirty="0" smtClean="0">
                          <a:latin typeface="Arial"/>
                          <a:ea typeface="Times New Roman"/>
                          <a:cs typeface="Arial"/>
                        </a:rPr>
                        <a:t>PT-SP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Jan. 2011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Jun. 2012 (COMPLETED)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11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CAM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harmonisation proposal in the whole region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Jan.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Dec.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894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Set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up a common TSO Allocation Platform: Roadmap and Implementation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Jul. 2012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Dec. 2014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51520" y="1628800"/>
            <a:ext cx="889248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1600" dirty="0" smtClean="0"/>
              <a:t>II.1. </a:t>
            </a:r>
            <a:r>
              <a:rPr lang="en-GB" sz="1600" dirty="0" smtClean="0"/>
              <a:t>2014 OSP ST between France and Spain</a:t>
            </a:r>
            <a:endParaRPr lang="es-ES" sz="1600" dirty="0" smtClean="0"/>
          </a:p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1600" dirty="0" smtClean="0"/>
              <a:t>II.2. </a:t>
            </a:r>
            <a:r>
              <a:rPr lang="en-GB" sz="1600" dirty="0" smtClean="0"/>
              <a:t>Status of regulatory framework to develop auctions in the Region</a:t>
            </a:r>
          </a:p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1600" dirty="0" smtClean="0"/>
              <a:t>II.3. </a:t>
            </a:r>
            <a:r>
              <a:rPr lang="en-GB" sz="1600" dirty="0" smtClean="0"/>
              <a:t>Arrangement for the first auction</a:t>
            </a:r>
            <a:endParaRPr lang="es-ES" sz="1600" dirty="0" smtClean="0"/>
          </a:p>
          <a:p>
            <a:pPr marL="0" lvl="2"/>
            <a:r>
              <a:rPr lang="en-GB" sz="1600" dirty="0" smtClean="0"/>
              <a:t>	II.3.1 Using PRISMA: training session, shipper’s registration. </a:t>
            </a:r>
            <a:endParaRPr lang="es-ES" sz="1600" dirty="0" smtClean="0"/>
          </a:p>
          <a:p>
            <a:r>
              <a:rPr lang="en-GB" sz="1600" dirty="0" smtClean="0"/>
              <a:t>	II.3.2 Auction details for yearly products: capacity offered, bidding rounds, price 	         	steps, contracts, etc.</a:t>
            </a:r>
            <a:endParaRPr lang="en-US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9"/>
            <a:ext cx="84249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</a:t>
            </a:r>
            <a:r>
              <a:rPr lang="en-GB" sz="2400" dirty="0" smtClean="0"/>
              <a:t>2014 OSP ST between France and Spain</a:t>
            </a:r>
            <a:endParaRPr lang="en-US" sz="2000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187624" y="306896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1628800"/>
            <a:ext cx="77048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II.2. </a:t>
            </a:r>
            <a:r>
              <a:rPr lang="en-GB" sz="2400" dirty="0" smtClean="0"/>
              <a:t>Status of regulatory framework to develop auctions in the Region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364502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Regulators)</a:t>
            </a: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755576" y="764704"/>
            <a:ext cx="18002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988840"/>
            <a:ext cx="882047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b="1" dirty="0" smtClean="0"/>
              <a:t>Spain: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a CNMC Circular has been approved on 12 February. It will be published in the BOE (Bulletin Official of the State).</a:t>
            </a:r>
          </a:p>
          <a:p>
            <a:pPr marL="714375" lvl="2">
              <a:spcBef>
                <a:spcPts val="300"/>
              </a:spcBef>
              <a:spcAft>
                <a:spcPts val="300"/>
              </a:spcAft>
            </a:pPr>
            <a:r>
              <a:rPr lang="en-GB" sz="1400" i="1" dirty="0" smtClean="0">
                <a:solidFill>
                  <a:srgbClr val="0000FF"/>
                </a:solidFill>
              </a:rPr>
              <a:t>“Circular 1/2014</a:t>
            </a:r>
            <a:r>
              <a:rPr lang="es-ES" sz="1400" i="1" dirty="0" smtClean="0">
                <a:solidFill>
                  <a:srgbClr val="0000FF"/>
                </a:solidFill>
              </a:rPr>
              <a:t>, de 12 de febrero de 2014, de la Comisión Nacional de los Mercados y la Competencia, por la que se establecen los mecanismos de asignación de capacidad a aplicar en las conexiones internacionales por gasoducto con Europa”</a:t>
            </a: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b="1" dirty="0" smtClean="0"/>
              <a:t>France: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a CRE Deliberation has been approved on 13 February. </a:t>
            </a:r>
          </a:p>
          <a:p>
            <a:pPr marL="714375" lvl="2">
              <a:spcBef>
                <a:spcPts val="300"/>
              </a:spcBef>
              <a:spcAft>
                <a:spcPts val="300"/>
              </a:spcAft>
            </a:pPr>
            <a:r>
              <a:rPr lang="en-GB" sz="1400" i="1" dirty="0" smtClean="0">
                <a:solidFill>
                  <a:srgbClr val="0000FF"/>
                </a:solidFill>
              </a:rPr>
              <a:t>“Deliberation of the Commission de </a:t>
            </a:r>
            <a:r>
              <a:rPr lang="en-GB" sz="1400" i="1" dirty="0" err="1" smtClean="0">
                <a:solidFill>
                  <a:srgbClr val="0000FF"/>
                </a:solidFill>
              </a:rPr>
              <a:t>Régulation</a:t>
            </a:r>
            <a:r>
              <a:rPr lang="en-GB" sz="1400" i="1" dirty="0" smtClean="0">
                <a:solidFill>
                  <a:srgbClr val="0000FF"/>
                </a:solidFill>
              </a:rPr>
              <a:t> de </a:t>
            </a:r>
            <a:r>
              <a:rPr lang="en-GB" sz="1400" i="1" dirty="0" err="1" smtClean="0">
                <a:solidFill>
                  <a:srgbClr val="0000FF"/>
                </a:solidFill>
              </a:rPr>
              <a:t>l’Énergie</a:t>
            </a:r>
            <a:r>
              <a:rPr lang="en-GB" sz="1400" i="1" dirty="0" smtClean="0">
                <a:solidFill>
                  <a:srgbClr val="0000FF"/>
                </a:solidFill>
              </a:rPr>
              <a:t> of 13 February 2014 on rules for the progressive implementation of the European network code on the allocation of gas transmission capacity at interconnection points between entry-exit systems” </a:t>
            </a:r>
            <a:endParaRPr lang="es-ES" sz="1400" i="1" dirty="0" smtClean="0">
              <a:solidFill>
                <a:srgbClr val="0000FF"/>
              </a:solidFill>
            </a:endParaRP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b="1" dirty="0" smtClean="0"/>
              <a:t>Portugal: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The Information Memorandum elaborated by Spanish and Portuguese TSOs, in coordination with NRAs, was submitted to Public Consultation.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ERSE will approve the document and will be published by the end of this week</a:t>
            </a:r>
          </a:p>
          <a:p>
            <a:pPr marL="714375" lvl="2">
              <a:spcBef>
                <a:spcPts val="300"/>
              </a:spcBef>
              <a:spcAft>
                <a:spcPts val="300"/>
              </a:spcAft>
            </a:pPr>
            <a:r>
              <a:rPr lang="en-GB" sz="1400" i="1" dirty="0" smtClean="0">
                <a:solidFill>
                  <a:srgbClr val="0000FF"/>
                </a:solidFill>
              </a:rPr>
              <a:t>“Coordinated implementation of the Network Code on Capacity Allocation Mechanisms. Information Memorandum. January 2014”</a:t>
            </a:r>
            <a:endParaRPr lang="en-GB" sz="1400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395536" y="1340768"/>
            <a:ext cx="828092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II.2. </a:t>
            </a:r>
            <a:r>
              <a:rPr lang="en-GB" sz="2000" dirty="0" smtClean="0"/>
              <a:t>Status of regulatory framework to develop auctions in the Region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255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II.3. </a:t>
            </a:r>
            <a:r>
              <a:rPr lang="en-GB" sz="2400" dirty="0" smtClean="0"/>
              <a:t>Arrangement for the first auction (for information by TSOs)</a:t>
            </a:r>
            <a:endParaRPr lang="es-ES" sz="2400" dirty="0" smtClean="0"/>
          </a:p>
          <a:p>
            <a:pPr marL="0" lvl="2"/>
            <a:r>
              <a:rPr lang="en-GB" sz="2400" dirty="0" smtClean="0"/>
              <a:t>	II.3.1 Using PRISMA: training session, shipper’s 		registration. </a:t>
            </a:r>
            <a:endParaRPr lang="es-ES" sz="2400" dirty="0" smtClean="0"/>
          </a:p>
          <a:p>
            <a:r>
              <a:rPr lang="en-GB" sz="2400" dirty="0" smtClean="0"/>
              <a:t>	II.3.2 Auction details for yearly products: capacity 	offered, bidding rounds, price steps, contracts, etc.</a:t>
            </a: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422108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755576" y="746777"/>
            <a:ext cx="7128792" cy="12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</a:p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39552" y="1988840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III.1. </a:t>
            </a:r>
            <a:r>
              <a:rPr lang="en-GB" sz="2400" dirty="0" smtClean="0"/>
              <a:t>Supervision of CMP implementation in the SGRI </a:t>
            </a:r>
            <a:endParaRPr lang="es-ES" sz="2400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3933056"/>
          <a:ext cx="8208911" cy="156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275"/>
                <a:gridCol w="1339349"/>
                <a:gridCol w="1235729"/>
                <a:gridCol w="1356558"/>
              </a:tblGrid>
              <a:tr h="379077"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Area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Responsible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Starting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Deadline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CMP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harmonisation in the whole region 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Oct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Oct.2013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983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CMP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harmonisation in the whole region (including UIOLI firm ST)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Oct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Jul. 2016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123503" y="70755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III.1. </a:t>
            </a:r>
            <a:r>
              <a:rPr lang="en-GB" sz="2400" dirty="0" smtClean="0"/>
              <a:t>Supervision of CMP implementation in the SGRI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35699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Regulators)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ACER-2015-17101</_dlc_DocId>
    <_dlc_DocIdUrl xmlns="985daa2e-53d8-4475-82b8-9c7d25324e34">
      <Url>http://extranet.acer.europa.eu/en/Gas/Regional_%20Intiatives/South_GRI/21st%20SG%20meeting/_layouts/DocIdRedir.aspx?ID=ACER-2015-17101</Url>
      <Description>ACER-2015-17101</Description>
    </_dlc_DocIdUrl>
    <ACER_Abstract xmlns="985daa2e-53d8-4475-82b8-9c7d25324e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722D610032F488C3019A934A16549" ma:contentTypeVersion="21" ma:contentTypeDescription="Create a new document." ma:contentTypeScope="" ma:versionID="7244d2592e425f329f2096ff5686bf9d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75B984-F85A-4EF7-B971-9E78835982B1}"/>
</file>

<file path=customXml/itemProps2.xml><?xml version="1.0" encoding="utf-8"?>
<ds:datastoreItem xmlns:ds="http://schemas.openxmlformats.org/officeDocument/2006/customXml" ds:itemID="{4938AD5B-B1EF-42CC-B688-EDCAE745C812}"/>
</file>

<file path=customXml/itemProps3.xml><?xml version="1.0" encoding="utf-8"?>
<ds:datastoreItem xmlns:ds="http://schemas.openxmlformats.org/officeDocument/2006/customXml" ds:itemID="{B50957F2-BAE1-47BD-A15B-2889D567A6ED}"/>
</file>

<file path=customXml/itemProps4.xml><?xml version="1.0" encoding="utf-8"?>
<ds:datastoreItem xmlns:ds="http://schemas.openxmlformats.org/officeDocument/2006/customXml" ds:itemID="{BB6AB0AE-F702-49D0-9FE3-69FF50A998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8307</TotalTime>
  <Words>1718</Words>
  <Application>Microsoft Office PowerPoint</Application>
  <PresentationFormat>Presentación en pantalla (4:3)</PresentationFormat>
  <Paragraphs>224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22</vt:i4>
      </vt:variant>
    </vt:vector>
  </HeadingPairs>
  <TitlesOfParts>
    <vt:vector size="37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1. The Market Area Model (full integration)</vt:lpstr>
      <vt:lpstr>2. The Trading Region Model (full integration, except balancing) </vt:lpstr>
      <vt:lpstr>3. Common Wholesale market with implicit allocation of capacity</vt:lpstr>
      <vt:lpstr>4. Preliminary evaluation of the models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rpg</cp:lastModifiedBy>
  <cp:revision>1375</cp:revision>
  <dcterms:created xsi:type="dcterms:W3CDTF">2008-11-21T11:47:24Z</dcterms:created>
  <dcterms:modified xsi:type="dcterms:W3CDTF">2014-02-18T19:52:03Z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0x01010031C722D610032F488C3019A934A16549</vt:lpwstr>
  </property>
  <property fmtid="{D5CDD505-2E9C-101B-9397-08002B2CF9AE}" pid="3" name="_dlc_DocIdItemGuid">
    <vt:lpwstr>5d926d2d-43e6-4ec5-b7e6-f37051534aca</vt:lpwstr>
  </property>
</Properties>
</file>